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C0C8"/>
    <a:srgbClr val="BBBCC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60" d="100"/>
          <a:sy n="60" d="100"/>
        </p:scale>
        <p:origin x="906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D62EF-5181-409C-9D31-3BCAA9859828}" type="datetimeFigureOut">
              <a:rPr lang="it-IT" smtClean="0"/>
              <a:t>08/02/2024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A6582-831C-4772-9C93-5304825C00D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5332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5A6582-831C-4772-9C93-5304825C00DF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5152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Lo scopo principale del mio progetto è risalire alle possibili variazioni del ghiacciaio che si sono verificate in un certo periodo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5A6582-831C-4772-9C93-5304825C00DF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4818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5A6582-831C-4772-9C93-5304825C00DF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941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Color </a:t>
            </a:r>
            <a:r>
              <a:rPr lang="it-IT" dirty="0" err="1"/>
              <a:t>rampalette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5A6582-831C-4772-9C93-5304825C00DF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978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420445-8F85-430C-C920-2B9333590B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116EADC-8476-8C86-02C1-F35E434B65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005F093-58C6-7E09-AB15-23CB2A659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C595-0E21-4E6E-A318-81D14F9E1A56}" type="datetimeFigureOut">
              <a:rPr lang="it-IT" smtClean="0"/>
              <a:t>08/02/2024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B9EA5DB-71F8-B3E6-ACC4-FEE558074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B0B38D7-4611-E556-866A-BB8FA0A47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C1B3A-2E49-4E01-ABEA-E66CE886F8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6669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923CB2-6337-16DF-D86A-E75C75B8B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F4CD522-CEC6-4832-3C96-B153070CA7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9F20128-ECE0-5C34-EC09-613C48411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C595-0E21-4E6E-A318-81D14F9E1A56}" type="datetimeFigureOut">
              <a:rPr lang="it-IT" smtClean="0"/>
              <a:t>08/02/2024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A56EC4-F661-D6A0-AC37-3FB1BB7E1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A1BA813-62F1-9531-2095-530643B73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C1B3A-2E49-4E01-ABEA-E66CE886F8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1257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6616BE64-9721-A388-9F82-E98D167A03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C8849D0-BCBA-BCBB-616C-7809231AB7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0E2AFCD-ED96-5D4D-CE4A-0B5259534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C595-0E21-4E6E-A318-81D14F9E1A56}" type="datetimeFigureOut">
              <a:rPr lang="it-IT" smtClean="0"/>
              <a:t>08/02/2024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A40CFC6-569F-8827-D8DA-C70A4D79C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B6C0D28-78C5-D12B-1933-1517414C0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C1B3A-2E49-4E01-ABEA-E66CE886F8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0487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3A798E-4DFB-0559-F66C-5E9C7AAE8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7B4249E-E317-648A-271F-2554ADBB2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B150AF6-94B6-BD52-32A3-579EE4FB6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C595-0E21-4E6E-A318-81D14F9E1A56}" type="datetimeFigureOut">
              <a:rPr lang="it-IT" smtClean="0"/>
              <a:t>08/02/2024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5FF9A7B-1344-BFA7-A3E0-D540E62B0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BCB8FFD-D512-4AAB-5179-6A9545EDC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C1B3A-2E49-4E01-ABEA-E66CE886F8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8158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6D42BD-4196-037A-7EB5-C6267D657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2A258D6-86E5-2AC1-85B3-FBAD226B9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8648CB3-3B1D-5E39-9E35-E2DF659DE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C595-0E21-4E6E-A318-81D14F9E1A56}" type="datetimeFigureOut">
              <a:rPr lang="it-IT" smtClean="0"/>
              <a:t>08/02/2024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8E31BC9-9077-068D-25CF-AC806C416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51A8182-A090-A427-8548-D78DF6ABA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C1B3A-2E49-4E01-ABEA-E66CE886F8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6784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D934BF-7CCD-210F-EA4C-895D8865A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6E9FC52-A56C-A374-7635-8FEC68C2C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BA81043-04E6-043E-2D46-3C0D47AAD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4FBAA45-CE1B-E031-DA5D-7DEE9C2C7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C595-0E21-4E6E-A318-81D14F9E1A56}" type="datetimeFigureOut">
              <a:rPr lang="it-IT" smtClean="0"/>
              <a:t>08/02/2024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F6074FE-64DC-0B83-EC99-E365AA64F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0958480-D361-0DB6-71E8-A26EF450C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C1B3A-2E49-4E01-ABEA-E66CE886F8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403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05D78B-5722-9598-F5BE-0C708CF36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492471D-0A44-03A4-95CC-20669EDBB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1BA4B6C-3623-E48F-A5B0-5582307BEB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97A66BE-4742-4DE3-3F02-AC9CBF0428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E9D110F-0F6E-24E5-BDAC-06BFAA72DA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B169C46-2778-46F4-252F-231D7F63C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C595-0E21-4E6E-A318-81D14F9E1A56}" type="datetimeFigureOut">
              <a:rPr lang="it-IT" smtClean="0"/>
              <a:t>08/02/2024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D4021A3D-CC48-AA45-7B97-F59C16EE5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165DACE-F2CF-1CD5-FA19-80CFF81D3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C1B3A-2E49-4E01-ABEA-E66CE886F8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8605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A83F5F-BB19-BA3F-A503-09CBADA5B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B3B26DD-E1F7-E996-248F-107A02272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C595-0E21-4E6E-A318-81D14F9E1A56}" type="datetimeFigureOut">
              <a:rPr lang="it-IT" smtClean="0"/>
              <a:t>08/02/2024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5786E0D-22EE-AC6C-C2B1-DF30C273D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3359CBC-F45C-B33E-6903-BCBF298F6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C1B3A-2E49-4E01-ABEA-E66CE886F8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8945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04F41EB-1EA3-7DA3-DFEF-41B5DB5BA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C595-0E21-4E6E-A318-81D14F9E1A56}" type="datetimeFigureOut">
              <a:rPr lang="it-IT" smtClean="0"/>
              <a:t>08/02/2024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AA34A95-6594-9402-CFCE-C1E4FB942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397B786-A176-B25E-53A0-B78297AC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C1B3A-2E49-4E01-ABEA-E66CE886F8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3839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8C7622-F31B-D8BF-4382-6AB4A8051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33330F-F668-404E-F3C9-BECF074FB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8C100F8-4451-0F7E-5C17-E719A088D0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5EE48FA-D329-7647-9FB4-18367D51D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C595-0E21-4E6E-A318-81D14F9E1A56}" type="datetimeFigureOut">
              <a:rPr lang="it-IT" smtClean="0"/>
              <a:t>08/02/2024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407266C-10CE-5A38-B5B6-2424701D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9603EAE-47CC-4572-2EBE-9826F7BAF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C1B3A-2E49-4E01-ABEA-E66CE886F8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7451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F293A9-7FEE-946B-97C6-99F55A0A8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BBA5D0E-8C81-E553-1405-84A9334080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C497CB4-091F-DFC5-7A12-E253A97A5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B08C428-65AB-F15A-5C02-45C448FAA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C595-0E21-4E6E-A318-81D14F9E1A56}" type="datetimeFigureOut">
              <a:rPr lang="it-IT" smtClean="0"/>
              <a:t>08/02/2024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44F7B71-EEF0-C446-080F-528EEC298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B554C51-87E2-AF23-4B3C-6597866F0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C1B3A-2E49-4E01-ABEA-E66CE886F8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5722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838DDB7-00D2-80F1-3B87-DB4C495B0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83A2D11-E48B-2898-107E-E7CD6EE36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E462BE0-DEE6-0C57-8C76-2876EDD64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8C595-0E21-4E6E-A318-81D14F9E1A56}" type="datetimeFigureOut">
              <a:rPr lang="it-IT" smtClean="0"/>
              <a:t>08/02/2024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11D6536-AE5C-940A-D9AC-4404ACFC2B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1D68CA-2829-BF4E-A30A-FA21F31CE8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C1B3A-2E49-4E01-ABEA-E66CE886F8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7753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Immagine 6" descr="Immagine che contiene natura, ghiacciaio, aria aperta, ghiaccio&#10;&#10;Descrizione generata automaticamente">
            <a:extLst>
              <a:ext uri="{FF2B5EF4-FFF2-40B4-BE49-F238E27FC236}">
                <a16:creationId xmlns:a16="http://schemas.microsoft.com/office/drawing/2014/main" id="{F36FE42D-C57C-0841-87C6-F291F918CC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9" name="Immagine 8" descr="Immagine che contiene testo, logo, Carattere, emblema&#10;&#10;Descrizione generata automaticamente">
            <a:extLst>
              <a:ext uri="{FF2B5EF4-FFF2-40B4-BE49-F238E27FC236}">
                <a16:creationId xmlns:a16="http://schemas.microsoft.com/office/drawing/2014/main" id="{04AEB05D-7CD4-DCAB-628A-7B6D74349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042" y="170058"/>
            <a:ext cx="2224110" cy="1759827"/>
          </a:xfrm>
          <a:prstGeom prst="rect">
            <a:avLst/>
          </a:prstGeom>
        </p:spPr>
      </p:pic>
      <p:pic>
        <p:nvPicPr>
          <p:cNvPr id="12" name="Immagine 11" descr="Immagine che contiene Elementi grafici, Carattere, logo, simbolo&#10;&#10;Descrizione generata automaticamente">
            <a:extLst>
              <a:ext uri="{FF2B5EF4-FFF2-40B4-BE49-F238E27FC236}">
                <a16:creationId xmlns:a16="http://schemas.microsoft.com/office/drawing/2014/main" id="{1E765252-342B-7167-594A-F2ADC6E6BC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676" y="170058"/>
            <a:ext cx="2612741" cy="1306371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D69A55E-6CEE-534F-63C5-41EA788062D3}"/>
              </a:ext>
            </a:extLst>
          </p:cNvPr>
          <p:cNvSpPr txBox="1"/>
          <p:nvPr/>
        </p:nvSpPr>
        <p:spPr>
          <a:xfrm>
            <a:off x="0" y="6204033"/>
            <a:ext cx="6035627" cy="646331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>
                <a:latin typeface="Aharoni" panose="020F0502020204030204" pitchFamily="2" charset="-79"/>
                <a:cs typeface="Aharoni" panose="020F0502020204030204" pitchFamily="2" charset="-79"/>
              </a:rPr>
              <a:t>A.A 2022/2023</a:t>
            </a:r>
          </a:p>
          <a:p>
            <a:r>
              <a:rPr lang="it-IT" dirty="0">
                <a:latin typeface="Aharoni" panose="020F0502020204030204" pitchFamily="2" charset="-79"/>
                <a:cs typeface="Aharoni" panose="020F0502020204030204" pitchFamily="2" charset="-79"/>
              </a:rPr>
              <a:t>ALMA MATER STUDIORUM UNIVERSITA’ DI BOLOGNA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8DC918F-427A-A69E-DBD0-260B9A0A3F2C}"/>
              </a:ext>
            </a:extLst>
          </p:cNvPr>
          <p:cNvSpPr txBox="1"/>
          <p:nvPr/>
        </p:nvSpPr>
        <p:spPr>
          <a:xfrm>
            <a:off x="0" y="7635"/>
            <a:ext cx="4542503" cy="19222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sz="2000" dirty="0">
                <a:latin typeface="Aharoni" panose="02010803020104030203" pitchFamily="2" charset="-79"/>
                <a:cs typeface="Aharoni" panose="02010803020104030203" pitchFamily="2" charset="-79"/>
              </a:rPr>
              <a:t>Corso: Telerilevamento Geo-Ecologico (93457)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sz="2000" dirty="0">
                <a:latin typeface="Aharoni" panose="02010803020104030203" pitchFamily="2" charset="-79"/>
                <a:cs typeface="Aharoni" panose="02010803020104030203" pitchFamily="2" charset="-79"/>
              </a:rPr>
              <a:t>Prof.re: Duccio Rocchini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sz="2000" dirty="0">
                <a:latin typeface="Aharoni" panose="02010803020104030203" pitchFamily="2" charset="-79"/>
                <a:cs typeface="Aharoni" panose="02010803020104030203" pitchFamily="2" charset="-79"/>
              </a:rPr>
              <a:t>Studente: Corrado Dalla</a:t>
            </a:r>
          </a:p>
        </p:txBody>
      </p:sp>
      <p:pic>
        <p:nvPicPr>
          <p:cNvPr id="17" name="Immagine 16" descr="Immagine che contiene Carattere, Elementi grafici, logo, schermata&#10;&#10;Descrizione generata automaticamente">
            <a:extLst>
              <a:ext uri="{FF2B5EF4-FFF2-40B4-BE49-F238E27FC236}">
                <a16:creationId xmlns:a16="http://schemas.microsoft.com/office/drawing/2014/main" id="{E3BB58F7-3A1E-BEC9-A94F-D91D571C5F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616" y="-34999"/>
            <a:ext cx="2288648" cy="1716486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DF4B4F0-3E82-C38D-096C-254BE98A4965}"/>
              </a:ext>
            </a:extLst>
          </p:cNvPr>
          <p:cNvSpPr txBox="1"/>
          <p:nvPr/>
        </p:nvSpPr>
        <p:spPr>
          <a:xfrm>
            <a:off x="9711266" y="6488668"/>
            <a:ext cx="2479210" cy="369332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 err="1">
                <a:latin typeface="Aharoni" panose="020F0502020204030204" pitchFamily="2" charset="-79"/>
                <a:cs typeface="Aharoni" panose="020F0502020204030204" pitchFamily="2" charset="-79"/>
              </a:rPr>
              <a:t>Ph</a:t>
            </a:r>
            <a:r>
              <a:rPr lang="it-IT" dirty="0">
                <a:latin typeface="Aharoni" panose="020F0502020204030204" pitchFamily="2" charset="-79"/>
                <a:cs typeface="Aharoni" panose="020F0502020204030204" pitchFamily="2" charset="-79"/>
              </a:rPr>
              <a:t>: Gianluca Falsetti</a:t>
            </a:r>
          </a:p>
        </p:txBody>
      </p:sp>
    </p:spTree>
    <p:extLst>
      <p:ext uri="{BB962C8B-B14F-4D97-AF65-F5344CB8AC3E}">
        <p14:creationId xmlns:p14="http://schemas.microsoft.com/office/powerpoint/2010/main" val="3453200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25526DA-9FB1-68FA-1470-E4D3F3597D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338" b="8469"/>
          <a:stretch/>
        </p:blipFill>
        <p:spPr>
          <a:xfrm>
            <a:off x="2519309" y="10"/>
            <a:ext cx="966964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36FE49F-21E2-5F53-90D4-18A31C33FC21}"/>
              </a:ext>
            </a:extLst>
          </p:cNvPr>
          <p:cNvSpPr txBox="1"/>
          <p:nvPr/>
        </p:nvSpPr>
        <p:spPr>
          <a:xfrm>
            <a:off x="-257065" y="2447647"/>
            <a:ext cx="4479208" cy="19786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685800" indent="-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dirty="0" err="1">
                <a:latin typeface="Aharoni" panose="02010803020104030203" pitchFamily="2" charset="-79"/>
                <a:cs typeface="Aharoni" panose="02010803020104030203" pitchFamily="2" charset="-79"/>
              </a:rPr>
              <a:t>Perché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 ho </a:t>
            </a:r>
            <a:r>
              <a:rPr lang="en-US" sz="2800" dirty="0" err="1">
                <a:latin typeface="Aharoni" panose="02010803020104030203" pitchFamily="2" charset="-79"/>
                <a:cs typeface="Aharoni" panose="02010803020104030203" pitchFamily="2" charset="-79"/>
              </a:rPr>
              <a:t>scelto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 di </a:t>
            </a:r>
            <a:r>
              <a:rPr lang="en-US" sz="2800" dirty="0" err="1">
                <a:latin typeface="Aharoni" panose="02010803020104030203" pitchFamily="2" charset="-79"/>
                <a:cs typeface="Aharoni" panose="02010803020104030203" pitchFamily="2" charset="-79"/>
              </a:rPr>
              <a:t>lavorare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latin typeface="Aharoni" panose="02010803020104030203" pitchFamily="2" charset="-79"/>
                <a:cs typeface="Aharoni" panose="02010803020104030203" pitchFamily="2" charset="-79"/>
              </a:rPr>
              <a:t>sull’area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 del </a:t>
            </a:r>
            <a:r>
              <a:rPr lang="en-US" sz="2800" dirty="0" err="1">
                <a:latin typeface="Aharoni" panose="02010803020104030203" pitchFamily="2" charset="-79"/>
                <a:cs typeface="Aharoni" panose="02010803020104030203" pitchFamily="2" charset="-79"/>
              </a:rPr>
              <a:t>Perito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 Moreno? (Calafate, Patagonia)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657C205-383C-D94B-9DCF-85435E40904F}"/>
              </a:ext>
            </a:extLst>
          </p:cNvPr>
          <p:cNvSpPr txBox="1"/>
          <p:nvPr/>
        </p:nvSpPr>
        <p:spPr>
          <a:xfrm>
            <a:off x="9712790" y="6488668"/>
            <a:ext cx="2479210" cy="369332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 err="1">
                <a:latin typeface="Aharoni" panose="020F0502020204030204" pitchFamily="2" charset="-79"/>
                <a:cs typeface="Aharoni" panose="020F0502020204030204" pitchFamily="2" charset="-79"/>
              </a:rPr>
              <a:t>Ph</a:t>
            </a:r>
            <a:r>
              <a:rPr lang="it-IT" dirty="0">
                <a:latin typeface="Aharoni" panose="020F0502020204030204" pitchFamily="2" charset="-79"/>
                <a:cs typeface="Aharoni" panose="020F0502020204030204" pitchFamily="2" charset="-79"/>
              </a:rPr>
              <a:t>: Gianluca Falsetti</a:t>
            </a:r>
          </a:p>
        </p:txBody>
      </p:sp>
    </p:spTree>
    <p:extLst>
      <p:ext uri="{BB962C8B-B14F-4D97-AF65-F5344CB8AC3E}">
        <p14:creationId xmlns:p14="http://schemas.microsoft.com/office/powerpoint/2010/main" val="1315027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2F4BE14-9D11-2D25-AAFF-C327828715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3" r="1033"/>
          <a:stretch/>
        </p:blipFill>
        <p:spPr>
          <a:xfrm>
            <a:off x="2519309" y="10"/>
            <a:ext cx="966964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61766FB-B998-2886-BF08-4D684C51A9BF}"/>
              </a:ext>
            </a:extLst>
          </p:cNvPr>
          <p:cNvSpPr txBox="1"/>
          <p:nvPr/>
        </p:nvSpPr>
        <p:spPr>
          <a:xfrm>
            <a:off x="-58537" y="3124144"/>
            <a:ext cx="5149592" cy="6097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indent="-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Lo </a:t>
            </a:r>
            <a:r>
              <a:rPr lang="en-US" sz="2800" dirty="0" err="1">
                <a:latin typeface="Aharoni" panose="02010803020104030203" pitchFamily="2" charset="-79"/>
                <a:cs typeface="Aharoni" panose="02010803020104030203" pitchFamily="2" charset="-79"/>
              </a:rPr>
              <a:t>scopo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 del </a:t>
            </a:r>
            <a:r>
              <a:rPr lang="en-US" sz="2800" dirty="0" err="1">
                <a:latin typeface="Aharoni" panose="02010803020104030203" pitchFamily="2" charset="-79"/>
                <a:cs typeface="Aharoni" panose="02010803020104030203" pitchFamily="2" charset="-79"/>
              </a:rPr>
              <a:t>progetto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…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7EF8F26-42CC-C590-7CB2-4E81537DBABB}"/>
              </a:ext>
            </a:extLst>
          </p:cNvPr>
          <p:cNvSpPr txBox="1"/>
          <p:nvPr/>
        </p:nvSpPr>
        <p:spPr>
          <a:xfrm>
            <a:off x="9712790" y="6488668"/>
            <a:ext cx="2479210" cy="369332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 err="1">
                <a:latin typeface="Aharoni" panose="020F0502020204030204" pitchFamily="2" charset="-79"/>
                <a:cs typeface="Aharoni" panose="020F0502020204030204" pitchFamily="2" charset="-79"/>
              </a:rPr>
              <a:t>Ph</a:t>
            </a:r>
            <a:r>
              <a:rPr lang="it-IT" dirty="0">
                <a:latin typeface="Aharoni" panose="020F0502020204030204" pitchFamily="2" charset="-79"/>
                <a:cs typeface="Aharoni" panose="020F0502020204030204" pitchFamily="2" charset="-79"/>
              </a:rPr>
              <a:t>: Gianluca Falsetti</a:t>
            </a:r>
          </a:p>
        </p:txBody>
      </p:sp>
    </p:spTree>
    <p:extLst>
      <p:ext uri="{BB962C8B-B14F-4D97-AF65-F5344CB8AC3E}">
        <p14:creationId xmlns:p14="http://schemas.microsoft.com/office/powerpoint/2010/main" val="1149783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AA67C3D-6D28-4C64-81F8-295FC9396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4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4283919-7E00-4FC2-BFC9-3F56E5880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4294" y="0"/>
            <a:ext cx="1953741" cy="3405188"/>
          </a:xfrm>
          <a:custGeom>
            <a:avLst/>
            <a:gdLst>
              <a:gd name="connsiteX0" fmla="*/ 340960 w 1953741"/>
              <a:gd name="connsiteY0" fmla="*/ 0 h 3405188"/>
              <a:gd name="connsiteX1" fmla="*/ 0 w 1953741"/>
              <a:gd name="connsiteY1" fmla="*/ 0 h 3405188"/>
              <a:gd name="connsiteX2" fmla="*/ 0 w 1953741"/>
              <a:gd name="connsiteY2" fmla="*/ 1 h 3405188"/>
              <a:gd name="connsiteX3" fmla="*/ 121075 w 1953741"/>
              <a:gd name="connsiteY3" fmla="*/ 1 h 3405188"/>
              <a:gd name="connsiteX4" fmla="*/ 143661 w 1953741"/>
              <a:gd name="connsiteY4" fmla="*/ 14998 h 3405188"/>
              <a:gd name="connsiteX5" fmla="*/ 1771120 w 1953741"/>
              <a:gd name="connsiteY5" fmla="*/ 3337396 h 3405188"/>
              <a:gd name="connsiteX6" fmla="*/ 1772750 w 1953741"/>
              <a:gd name="connsiteY6" fmla="*/ 3405188 h 3405188"/>
              <a:gd name="connsiteX7" fmla="*/ 1953741 w 1953741"/>
              <a:gd name="connsiteY7" fmla="*/ 3405188 h 3405188"/>
              <a:gd name="connsiteX8" fmla="*/ 1937324 w 1953741"/>
              <a:gd name="connsiteY8" fmla="*/ 3058183 h 3405188"/>
              <a:gd name="connsiteX9" fmla="*/ 363084 w 1953741"/>
              <a:gd name="connsiteY9" fmla="*/ 14997 h 340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53741" h="3405188">
                <a:moveTo>
                  <a:pt x="340960" y="0"/>
                </a:moveTo>
                <a:lnTo>
                  <a:pt x="0" y="0"/>
                </a:lnTo>
                <a:lnTo>
                  <a:pt x="0" y="1"/>
                </a:lnTo>
                <a:lnTo>
                  <a:pt x="121075" y="1"/>
                </a:lnTo>
                <a:lnTo>
                  <a:pt x="143661" y="14998"/>
                </a:lnTo>
                <a:cubicBezTo>
                  <a:pt x="1126713" y="708414"/>
                  <a:pt x="1702933" y="1928214"/>
                  <a:pt x="1771120" y="3337396"/>
                </a:cubicBezTo>
                <a:lnTo>
                  <a:pt x="1772750" y="3405188"/>
                </a:lnTo>
                <a:lnTo>
                  <a:pt x="1953741" y="3405188"/>
                </a:lnTo>
                <a:lnTo>
                  <a:pt x="1937324" y="3058183"/>
                </a:lnTo>
                <a:cubicBezTo>
                  <a:pt x="1813464" y="1767912"/>
                  <a:pt x="1261851" y="662186"/>
                  <a:pt x="36308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217FF4A-5EDF-43B7-90EE-BDD9F1E9E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0676" y="3452813"/>
            <a:ext cx="2740990" cy="3405187"/>
          </a:xfrm>
          <a:custGeom>
            <a:avLst/>
            <a:gdLst>
              <a:gd name="connsiteX0" fmla="*/ 2737014 w 2740990"/>
              <a:gd name="connsiteY0" fmla="*/ 0 h 3405187"/>
              <a:gd name="connsiteX1" fmla="*/ 2550901 w 2740990"/>
              <a:gd name="connsiteY1" fmla="*/ 0 h 3405187"/>
              <a:gd name="connsiteX2" fmla="*/ 2554960 w 2740990"/>
              <a:gd name="connsiteY2" fmla="*/ 168844 h 3405187"/>
              <a:gd name="connsiteX3" fmla="*/ 641512 w 2740990"/>
              <a:gd name="connsiteY3" fmla="*/ 2922002 h 3405187"/>
              <a:gd name="connsiteX4" fmla="*/ 114085 w 2740990"/>
              <a:gd name="connsiteY4" fmla="*/ 3327787 h 3405187"/>
              <a:gd name="connsiteX5" fmla="*/ 0 w 2740990"/>
              <a:gd name="connsiteY5" fmla="*/ 3405187 h 3405187"/>
              <a:gd name="connsiteX6" fmla="*/ 24734 w 2740990"/>
              <a:gd name="connsiteY6" fmla="*/ 3405187 h 3405187"/>
              <a:gd name="connsiteX7" fmla="*/ 238236 w 2740990"/>
              <a:gd name="connsiteY7" fmla="*/ 3405187 h 3405187"/>
              <a:gd name="connsiteX8" fmla="*/ 349992 w 2740990"/>
              <a:gd name="connsiteY8" fmla="*/ 3327786 h 3405187"/>
              <a:gd name="connsiteX9" fmla="*/ 866640 w 2740990"/>
              <a:gd name="connsiteY9" fmla="*/ 2922001 h 3405187"/>
              <a:gd name="connsiteX10" fmla="*/ 2740990 w 2740990"/>
              <a:gd name="connsiteY10" fmla="*/ 168843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40990" h="3405187">
                <a:moveTo>
                  <a:pt x="2737014" y="0"/>
                </a:moveTo>
                <a:lnTo>
                  <a:pt x="2550901" y="0"/>
                </a:lnTo>
                <a:lnTo>
                  <a:pt x="2554960" y="168844"/>
                </a:lnTo>
                <a:cubicBezTo>
                  <a:pt x="2554960" y="1516319"/>
                  <a:pt x="1606862" y="2150027"/>
                  <a:pt x="641512" y="2922002"/>
                </a:cubicBezTo>
                <a:cubicBezTo>
                  <a:pt x="465716" y="3062585"/>
                  <a:pt x="291530" y="3200296"/>
                  <a:pt x="114085" y="3327787"/>
                </a:cubicBezTo>
                <a:lnTo>
                  <a:pt x="0" y="3405187"/>
                </a:lnTo>
                <a:lnTo>
                  <a:pt x="24734" y="3405187"/>
                </a:lnTo>
                <a:lnTo>
                  <a:pt x="238236" y="3405187"/>
                </a:lnTo>
                <a:lnTo>
                  <a:pt x="349992" y="3327786"/>
                </a:lnTo>
                <a:cubicBezTo>
                  <a:pt x="523810" y="3200295"/>
                  <a:pt x="694437" y="3062584"/>
                  <a:pt x="866640" y="2922001"/>
                </a:cubicBezTo>
                <a:cubicBezTo>
                  <a:pt x="1812265" y="2150026"/>
                  <a:pt x="2740990" y="1516318"/>
                  <a:pt x="2740990" y="168843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05705E95-40B1-5B59-E062-1185671EAFFD}"/>
              </a:ext>
            </a:extLst>
          </p:cNvPr>
          <p:cNvGrpSpPr/>
          <p:nvPr/>
        </p:nvGrpSpPr>
        <p:grpSpPr>
          <a:xfrm>
            <a:off x="2660676" y="-1"/>
            <a:ext cx="9531324" cy="6905629"/>
            <a:chOff x="2660676" y="-1"/>
            <a:chExt cx="9531324" cy="6905629"/>
          </a:xfrm>
        </p:grpSpPr>
        <p:pic>
          <p:nvPicPr>
            <p:cNvPr id="6" name="Immagine 5" descr="Immagine che contiene congelamento, natura, inverno, neve&#10;&#10;Descrizione generata automaticamente">
              <a:extLst>
                <a:ext uri="{FF2B5EF4-FFF2-40B4-BE49-F238E27FC236}">
                  <a16:creationId xmlns:a16="http://schemas.microsoft.com/office/drawing/2014/main" id="{56E54704-3D9A-C603-A209-879BF5C5FC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" b="22714"/>
            <a:stretch/>
          </p:blipFill>
          <p:spPr>
            <a:xfrm>
              <a:off x="2664294" y="-1"/>
              <a:ext cx="9526226" cy="3405188"/>
            </a:xfrm>
            <a:custGeom>
              <a:avLst/>
              <a:gdLst/>
              <a:ahLst/>
              <a:cxnLst/>
              <a:rect l="l" t="t" r="r" b="b"/>
              <a:pathLst>
                <a:path w="9526226" h="3405188">
                  <a:moveTo>
                    <a:pt x="1617925" y="0"/>
                  </a:moveTo>
                  <a:lnTo>
                    <a:pt x="2711158" y="0"/>
                  </a:lnTo>
                  <a:lnTo>
                    <a:pt x="3027357" y="0"/>
                  </a:lnTo>
                  <a:lnTo>
                    <a:pt x="3491324" y="0"/>
                  </a:lnTo>
                  <a:lnTo>
                    <a:pt x="5200853" y="0"/>
                  </a:lnTo>
                  <a:lnTo>
                    <a:pt x="9526226" y="0"/>
                  </a:lnTo>
                  <a:lnTo>
                    <a:pt x="9526226" y="3405188"/>
                  </a:lnTo>
                  <a:lnTo>
                    <a:pt x="0" y="3405188"/>
                  </a:lnTo>
                  <a:lnTo>
                    <a:pt x="1596" y="3337395"/>
                  </a:lnTo>
                  <a:cubicBezTo>
                    <a:pt x="68390" y="1928213"/>
                    <a:pt x="632836" y="708413"/>
                    <a:pt x="1595801" y="14997"/>
                  </a:cubicBezTo>
                  <a:close/>
                </a:path>
              </a:pathLst>
            </a:custGeom>
          </p:spPr>
        </p:pic>
        <p:pic>
          <p:nvPicPr>
            <p:cNvPr id="3" name="Immagine 2" descr="Immagine che contiene neve, inverno&#10;&#10;Descrizione generata automaticamente">
              <a:extLst>
                <a:ext uri="{FF2B5EF4-FFF2-40B4-BE49-F238E27FC236}">
                  <a16:creationId xmlns:a16="http://schemas.microsoft.com/office/drawing/2014/main" id="{A5251557-36BF-D636-BD14-740210F0C9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96" r="-1" b="17757"/>
            <a:stretch/>
          </p:blipFill>
          <p:spPr>
            <a:xfrm>
              <a:off x="2660676" y="3452815"/>
              <a:ext cx="9531324" cy="3405187"/>
            </a:xfrm>
            <a:custGeom>
              <a:avLst/>
              <a:gdLst/>
              <a:ahLst/>
              <a:cxnLst/>
              <a:rect l="l" t="t" r="r" b="b"/>
              <a:pathLst>
                <a:path w="9531324" h="3405187">
                  <a:moveTo>
                    <a:pt x="3977" y="0"/>
                  </a:moveTo>
                  <a:lnTo>
                    <a:pt x="9531324" y="0"/>
                  </a:lnTo>
                  <a:lnTo>
                    <a:pt x="9531324" y="3405187"/>
                  </a:lnTo>
                  <a:lnTo>
                    <a:pt x="5205951" y="3405187"/>
                  </a:lnTo>
                  <a:lnTo>
                    <a:pt x="3496422" y="3405187"/>
                  </a:lnTo>
                  <a:lnTo>
                    <a:pt x="3032455" y="3405187"/>
                  </a:lnTo>
                  <a:lnTo>
                    <a:pt x="2716256" y="3405187"/>
                  </a:lnTo>
                  <a:lnTo>
                    <a:pt x="2502754" y="3405187"/>
                  </a:lnTo>
                  <a:lnTo>
                    <a:pt x="2390998" y="3327786"/>
                  </a:lnTo>
                  <a:cubicBezTo>
                    <a:pt x="2217180" y="3200295"/>
                    <a:pt x="2046553" y="3062584"/>
                    <a:pt x="1874350" y="2922001"/>
                  </a:cubicBezTo>
                  <a:cubicBezTo>
                    <a:pt x="928725" y="2150026"/>
                    <a:pt x="0" y="1516318"/>
                    <a:pt x="0" y="168843"/>
                  </a:cubicBezTo>
                  <a:close/>
                </a:path>
              </a:pathLst>
            </a:cu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D6D984EB-EB24-0540-24A0-84698643A08E}"/>
                </a:ext>
              </a:extLst>
            </p:cNvPr>
            <p:cNvSpPr txBox="1"/>
            <p:nvPr/>
          </p:nvSpPr>
          <p:spPr>
            <a:xfrm>
              <a:off x="9883478" y="3035853"/>
              <a:ext cx="2307042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it-IT" dirty="0">
                  <a:latin typeface="Aharoni" panose="02010803020104030203" pitchFamily="2" charset="-79"/>
                  <a:cs typeface="Aharoni" panose="02010803020104030203" pitchFamily="2" charset="-79"/>
                </a:rPr>
                <a:t>Perito_Moreno_2017</a:t>
              </a: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2A6C40B7-C98E-50A9-AA39-14E928C56A21}"/>
                </a:ext>
              </a:extLst>
            </p:cNvPr>
            <p:cNvSpPr txBox="1"/>
            <p:nvPr/>
          </p:nvSpPr>
          <p:spPr>
            <a:xfrm>
              <a:off x="9883478" y="6536296"/>
              <a:ext cx="2307042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it-IT" dirty="0">
                  <a:latin typeface="Aharoni" panose="02010803020104030203" pitchFamily="2" charset="-79"/>
                  <a:cs typeface="Aharoni" panose="02010803020104030203" pitchFamily="2" charset="-79"/>
                </a:rPr>
                <a:t>Perito_Moreno_2023</a:t>
              </a:r>
            </a:p>
          </p:txBody>
        </p:sp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F078D9C-FD8B-B1B2-DBF3-6B1DD9A17CA7}"/>
              </a:ext>
            </a:extLst>
          </p:cNvPr>
          <p:cNvSpPr txBox="1"/>
          <p:nvPr/>
        </p:nvSpPr>
        <p:spPr>
          <a:xfrm>
            <a:off x="222595" y="1494112"/>
            <a:ext cx="3732479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Perito17 &lt;- brick ("perito17_.png")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A707EFE-4713-7B0E-E52F-5491F0269FB4}"/>
              </a:ext>
            </a:extLst>
          </p:cNvPr>
          <p:cNvSpPr txBox="1"/>
          <p:nvPr/>
        </p:nvSpPr>
        <p:spPr>
          <a:xfrm>
            <a:off x="222595" y="4994556"/>
            <a:ext cx="422378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it-IT" dirty="0" err="1">
                <a:latin typeface="Aharoni" panose="02010803020104030203" pitchFamily="2" charset="-79"/>
                <a:cs typeface="Aharoni" panose="02010803020104030203" pitchFamily="2" charset="-79"/>
              </a:rPr>
              <a:t>plotRGB</a:t>
            </a:r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(Perito17, 1, 2, 3, stretch="</a:t>
            </a:r>
            <a:r>
              <a:rPr lang="it-IT" dirty="0" err="1">
                <a:latin typeface="Aharoni" panose="02010803020104030203" pitchFamily="2" charset="-79"/>
                <a:cs typeface="Aharoni" panose="02010803020104030203" pitchFamily="2" charset="-79"/>
              </a:rPr>
              <a:t>Lin</a:t>
            </a:r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")</a:t>
            </a:r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C218750-C2A1-A821-969C-96F618E79C8D}"/>
              </a:ext>
            </a:extLst>
          </p:cNvPr>
          <p:cNvCxnSpPr/>
          <p:nvPr/>
        </p:nvCxnSpPr>
        <p:spPr>
          <a:xfrm>
            <a:off x="1653871" y="2107096"/>
            <a:ext cx="0" cy="2600076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6" name="Immagine 25" descr="Immagine che contiene Carattere, Elementi grafici, logo, schermata&#10;&#10;Descrizione generata automaticamente">
            <a:extLst>
              <a:ext uri="{FF2B5EF4-FFF2-40B4-BE49-F238E27FC236}">
                <a16:creationId xmlns:a16="http://schemas.microsoft.com/office/drawing/2014/main" id="{9B6489EA-5541-4C04-6C8D-D44B001434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" t="22111" r="-56" b="21169"/>
          <a:stretch/>
        </p:blipFill>
        <p:spPr>
          <a:xfrm>
            <a:off x="2660676" y="2466565"/>
            <a:ext cx="3871963" cy="1685678"/>
          </a:xfrm>
          <a:prstGeom prst="rect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315561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F334F40-3FE5-017E-6898-0D04A8F307B1}"/>
              </a:ext>
            </a:extLst>
          </p:cNvPr>
          <p:cNvSpPr txBox="1"/>
          <p:nvPr/>
        </p:nvSpPr>
        <p:spPr>
          <a:xfrm>
            <a:off x="-837000" y="168317"/>
            <a:ext cx="13703924" cy="10447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800100" indent="-57150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3200" dirty="0"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Ho </a:t>
            </a:r>
            <a:r>
              <a:rPr lang="en-US" sz="3200" dirty="0" err="1"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utilizzato</a:t>
            </a:r>
            <a:r>
              <a:rPr lang="en-US" sz="3200" dirty="0"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 due </a:t>
            </a:r>
            <a:r>
              <a:rPr lang="en-US" sz="3200" dirty="0" err="1"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metodi</a:t>
            </a:r>
            <a:r>
              <a:rPr lang="en-US" sz="3200" dirty="0"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 </a:t>
            </a:r>
            <a:r>
              <a:rPr lang="en-US" sz="3200" dirty="0" err="1"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differenti</a:t>
            </a:r>
            <a:r>
              <a:rPr lang="en-US" sz="3200" dirty="0"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 per </a:t>
            </a:r>
            <a:r>
              <a:rPr lang="en-US" sz="3200" dirty="0" err="1"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plottare</a:t>
            </a:r>
            <a:r>
              <a:rPr lang="en-US" sz="3200" dirty="0"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 le </a:t>
            </a:r>
            <a:r>
              <a:rPr lang="en-US" sz="3200" dirty="0" err="1"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immagini</a:t>
            </a:r>
            <a:r>
              <a:rPr lang="en-US" sz="3200" dirty="0"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:</a:t>
            </a:r>
          </a:p>
        </p:txBody>
      </p:sp>
      <p:pic>
        <p:nvPicPr>
          <p:cNvPr id="10" name="Immagine 9" descr="Immagine che contiene inverno, natura, congelamento, gelo&#10;&#10;Descrizione generata automaticamente">
            <a:extLst>
              <a:ext uri="{FF2B5EF4-FFF2-40B4-BE49-F238E27FC236}">
                <a16:creationId xmlns:a16="http://schemas.microsoft.com/office/drawing/2014/main" id="{A5427367-2A99-3914-3567-F67BF78A6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04" r="-150" b="10849"/>
          <a:stretch/>
        </p:blipFill>
        <p:spPr>
          <a:xfrm>
            <a:off x="6201664" y="3531707"/>
            <a:ext cx="5828261" cy="2685501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32AF888-9671-B121-FD99-9440286DECFF}"/>
              </a:ext>
            </a:extLst>
          </p:cNvPr>
          <p:cNvSpPr txBox="1"/>
          <p:nvPr/>
        </p:nvSpPr>
        <p:spPr>
          <a:xfrm>
            <a:off x="9722883" y="5847876"/>
            <a:ext cx="2307042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Perito_Moreno_2017</a:t>
            </a:r>
          </a:p>
        </p:txBody>
      </p: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4C628A62-6642-F8C7-1E3D-91FC792A8D4A}"/>
              </a:ext>
            </a:extLst>
          </p:cNvPr>
          <p:cNvGrpSpPr/>
          <p:nvPr/>
        </p:nvGrpSpPr>
        <p:grpSpPr>
          <a:xfrm>
            <a:off x="803541" y="2173568"/>
            <a:ext cx="4625671" cy="1255432"/>
            <a:chOff x="803541" y="2173568"/>
            <a:chExt cx="4625671" cy="1255432"/>
          </a:xfrm>
        </p:grpSpPr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E3658D34-49C3-3E2D-5AFC-FCC37F581776}"/>
                </a:ext>
              </a:extLst>
            </p:cNvPr>
            <p:cNvCxnSpPr/>
            <p:nvPr/>
          </p:nvCxnSpPr>
          <p:spPr>
            <a:xfrm flipV="1">
              <a:off x="3116377" y="2679357"/>
              <a:ext cx="0" cy="74964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612D5B0A-CAF0-A5EE-5983-2DF777FD4AD4}"/>
                </a:ext>
              </a:extLst>
            </p:cNvPr>
            <p:cNvSpPr txBox="1"/>
            <p:nvPr/>
          </p:nvSpPr>
          <p:spPr>
            <a:xfrm>
              <a:off x="803541" y="2173568"/>
              <a:ext cx="4625671" cy="4001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it-IT" sz="2000" dirty="0" err="1">
                  <a:latin typeface="Aharoni" panose="02010803020104030203" pitchFamily="2" charset="-79"/>
                  <a:cs typeface="Aharoni" panose="02010803020104030203" pitchFamily="2" charset="-79"/>
                </a:rPr>
                <a:t>plotRGB</a:t>
              </a:r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(Perito23, 1, 2, 3, stretch="</a:t>
              </a:r>
              <a:r>
                <a:rPr lang="it-IT" sz="2000" dirty="0" err="1">
                  <a:latin typeface="Aharoni" panose="02010803020104030203" pitchFamily="2" charset="-79"/>
                  <a:cs typeface="Aharoni" panose="02010803020104030203" pitchFamily="2" charset="-79"/>
                </a:rPr>
                <a:t>Lin</a:t>
              </a:r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")</a:t>
              </a:r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FDB27D7D-FE4C-89B3-1040-517A9D0E00AA}"/>
              </a:ext>
            </a:extLst>
          </p:cNvPr>
          <p:cNvGrpSpPr/>
          <p:nvPr/>
        </p:nvGrpSpPr>
        <p:grpSpPr>
          <a:xfrm>
            <a:off x="6844069" y="2169796"/>
            <a:ext cx="4681315" cy="1259204"/>
            <a:chOff x="6844069" y="2169796"/>
            <a:chExt cx="4681315" cy="1259204"/>
          </a:xfrm>
        </p:grpSpPr>
        <p:cxnSp>
          <p:nvCxnSpPr>
            <p:cNvPr id="14" name="Connettore 2 13">
              <a:extLst>
                <a:ext uri="{FF2B5EF4-FFF2-40B4-BE49-F238E27FC236}">
                  <a16:creationId xmlns:a16="http://schemas.microsoft.com/office/drawing/2014/main" id="{4FEB5282-7222-EEAC-D0F9-FA4A0F3EB264}"/>
                </a:ext>
              </a:extLst>
            </p:cNvPr>
            <p:cNvCxnSpPr/>
            <p:nvPr/>
          </p:nvCxnSpPr>
          <p:spPr>
            <a:xfrm flipV="1">
              <a:off x="9233404" y="2679357"/>
              <a:ext cx="0" cy="74964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AFD802B4-131E-955F-89BC-71CC6096D424}"/>
                </a:ext>
              </a:extLst>
            </p:cNvPr>
            <p:cNvSpPr txBox="1"/>
            <p:nvPr/>
          </p:nvSpPr>
          <p:spPr>
            <a:xfrm>
              <a:off x="6844069" y="2169796"/>
              <a:ext cx="4681315" cy="4076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it-IT" sz="2000" dirty="0" err="1">
                  <a:latin typeface="Aharoni" panose="02010803020104030203" pitchFamily="2" charset="-79"/>
                  <a:cs typeface="Aharoni" panose="02010803020104030203" pitchFamily="2" charset="-79"/>
                </a:rPr>
                <a:t>plotRGB</a:t>
              </a:r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(Perito23, 1, 2, 3, stretch="</a:t>
              </a:r>
              <a:r>
                <a:rPr lang="it-IT" sz="2000" dirty="0" err="1">
                  <a:latin typeface="Aharoni" panose="02010803020104030203" pitchFamily="2" charset="-79"/>
                  <a:cs typeface="Aharoni" panose="02010803020104030203" pitchFamily="2" charset="-79"/>
                </a:rPr>
                <a:t>Hist</a:t>
              </a:r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")</a:t>
              </a:r>
            </a:p>
          </p:txBody>
        </p:sp>
      </p:grpSp>
      <p:pic>
        <p:nvPicPr>
          <p:cNvPr id="33" name="Immagine 32" descr="Immagine che contiene congelamento, natura, inverno, neve&#10;&#10;Descrizione generata automaticamente">
            <a:extLst>
              <a:ext uri="{FF2B5EF4-FFF2-40B4-BE49-F238E27FC236}">
                <a16:creationId xmlns:a16="http://schemas.microsoft.com/office/drawing/2014/main" id="{BF0FC43B-DE7D-B2F4-0417-8A771F4EC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24" y="3531706"/>
            <a:ext cx="5797713" cy="2685501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9536AC1-0420-1DBA-38CF-F8FF2B9CF49E}"/>
              </a:ext>
            </a:extLst>
          </p:cNvPr>
          <p:cNvSpPr txBox="1"/>
          <p:nvPr/>
        </p:nvSpPr>
        <p:spPr>
          <a:xfrm>
            <a:off x="3683295" y="5847875"/>
            <a:ext cx="2307042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Perito_Moreno_2017</a:t>
            </a:r>
          </a:p>
        </p:txBody>
      </p:sp>
    </p:spTree>
    <p:extLst>
      <p:ext uri="{BB962C8B-B14F-4D97-AF65-F5344CB8AC3E}">
        <p14:creationId xmlns:p14="http://schemas.microsoft.com/office/powerpoint/2010/main" val="33618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775D744-A231-71E5-4774-CCAB88B7E852}"/>
              </a:ext>
            </a:extLst>
          </p:cNvPr>
          <p:cNvSpPr txBox="1"/>
          <p:nvPr/>
        </p:nvSpPr>
        <p:spPr>
          <a:xfrm>
            <a:off x="-1" y="3234828"/>
            <a:ext cx="12191999" cy="1661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1700" i="1" dirty="0">
                <a:latin typeface="Aharoni" panose="02010803020104030203" pitchFamily="2" charset="-79"/>
                <a:cs typeface="Aharoni" panose="02010803020104030203" pitchFamily="2" charset="-79"/>
              </a:rPr>
              <a:t># </a:t>
            </a:r>
            <a:r>
              <a:rPr lang="it-IT" sz="1700" dirty="0">
                <a:latin typeface="Aharoni" panose="02010803020104030203" pitchFamily="2" charset="-79"/>
                <a:cs typeface="Aharoni" panose="02010803020104030203" pitchFamily="2" charset="-79"/>
              </a:rPr>
              <a:t>Successivamente  raggruppare i pixel su classi in base alla media dei loro valori attraverso </a:t>
            </a:r>
            <a:r>
              <a:rPr lang="it-IT" sz="1700" dirty="0" err="1">
                <a:latin typeface="Aharoni" panose="02010803020104030203" pitchFamily="2" charset="-79"/>
                <a:cs typeface="Aharoni" panose="02010803020104030203" pitchFamily="2" charset="-79"/>
              </a:rPr>
              <a:t>kmeans</a:t>
            </a:r>
            <a:r>
              <a:rPr lang="it-IT" sz="1700" dirty="0"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</a:p>
          <a:p>
            <a:endParaRPr lang="it-IT" sz="1700" i="1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it-IT" sz="1700" i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Kcluster1 &lt;- </a:t>
            </a:r>
            <a:r>
              <a:rPr lang="it-IT" sz="1700" i="1" dirty="0" err="1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kmeans</a:t>
            </a:r>
            <a:r>
              <a:rPr lang="it-IT" sz="1700" i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(singlenr1, centers = 2)</a:t>
            </a:r>
          </a:p>
          <a:p>
            <a:endParaRPr lang="it-IT" sz="1700" i="1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it-IT" sz="1700" i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Kcluster1</a:t>
            </a:r>
          </a:p>
          <a:p>
            <a:endParaRPr lang="it-IT" sz="1700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305E64F-B0E1-9FD6-A063-442369023D5F}"/>
              </a:ext>
            </a:extLst>
          </p:cNvPr>
          <p:cNvSpPr txBox="1"/>
          <p:nvPr/>
        </p:nvSpPr>
        <p:spPr>
          <a:xfrm>
            <a:off x="0" y="4900626"/>
            <a:ext cx="12192000" cy="1661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1700" i="1" dirty="0">
                <a:latin typeface="Aharoni" panose="02010803020104030203" pitchFamily="2" charset="-79"/>
                <a:cs typeface="Aharoni" panose="02010803020104030203" pitchFamily="2" charset="-79"/>
              </a:rPr>
              <a:t># Per</a:t>
            </a:r>
            <a:r>
              <a:rPr lang="it-IT" sz="1700" dirty="0">
                <a:latin typeface="Aharoni" panose="02010803020104030203" pitchFamily="2" charset="-79"/>
                <a:cs typeface="Aharoni" panose="02010803020104030203" pitchFamily="2" charset="-79"/>
              </a:rPr>
              <a:t> restituire i valori ottenuti in formato immagine combinando ogni singola classe di colore utilizzerò </a:t>
            </a:r>
            <a:r>
              <a:rPr lang="it-IT" sz="1700" dirty="0" err="1">
                <a:latin typeface="Aharoni" panose="02010803020104030203" pitchFamily="2" charset="-79"/>
                <a:cs typeface="Aharoni" panose="02010803020104030203" pitchFamily="2" charset="-79"/>
              </a:rPr>
              <a:t>setValues</a:t>
            </a:r>
            <a:r>
              <a:rPr lang="it-IT" sz="1700" dirty="0"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</a:p>
          <a:p>
            <a:endParaRPr lang="it-IT" sz="1700" i="1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it-IT" sz="1700" i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Perito17class &lt;- </a:t>
            </a:r>
            <a:r>
              <a:rPr lang="it-IT" sz="1700" i="1" dirty="0" err="1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setValues</a:t>
            </a:r>
            <a:r>
              <a:rPr lang="it-IT" sz="1700" i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(Perito17[[1]], kcluster1$cluster)</a:t>
            </a:r>
          </a:p>
          <a:p>
            <a:endParaRPr lang="it-IT" sz="1700" i="1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it-IT" sz="1700" i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Perito17class</a:t>
            </a:r>
          </a:p>
          <a:p>
            <a:endParaRPr lang="it-IT" sz="1700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1855C75-D031-5A43-7E95-4D3029A97D2A}"/>
              </a:ext>
            </a:extLst>
          </p:cNvPr>
          <p:cNvSpPr txBox="1"/>
          <p:nvPr/>
        </p:nvSpPr>
        <p:spPr>
          <a:xfrm>
            <a:off x="1662733" y="814780"/>
            <a:ext cx="8866530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i="1" dirty="0">
                <a:latin typeface="Aharoni" panose="02010803020104030203" pitchFamily="2" charset="-79"/>
                <a:cs typeface="Aharoni" panose="02010803020104030203" pitchFamily="2" charset="-79"/>
              </a:rPr>
              <a:t># </a:t>
            </a:r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Scegliere infine quali colori associare alle classi attraverso la </a:t>
            </a:r>
            <a:r>
              <a:rPr lang="it-IT" dirty="0" err="1">
                <a:latin typeface="Aharoni" panose="02010803020104030203" pitchFamily="2" charset="-79"/>
                <a:cs typeface="Aharoni" panose="02010803020104030203" pitchFamily="2" charset="-79"/>
              </a:rPr>
              <a:t>colorRampalette</a:t>
            </a:r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</a:p>
          <a:p>
            <a:endParaRPr lang="it-IT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it-IT" i="1" dirty="0">
                <a:latin typeface="Aharoni" panose="02010803020104030203" pitchFamily="2" charset="-79"/>
                <a:cs typeface="Aharoni" panose="02010803020104030203" pitchFamily="2" charset="-79"/>
              </a:rPr>
              <a:t>cl &lt;- </a:t>
            </a:r>
            <a:r>
              <a:rPr lang="it-IT" i="1" dirty="0" err="1">
                <a:latin typeface="Aharoni" panose="02010803020104030203" pitchFamily="2" charset="-79"/>
                <a:cs typeface="Aharoni" panose="02010803020104030203" pitchFamily="2" charset="-79"/>
              </a:rPr>
              <a:t>colorRampPalette</a:t>
            </a:r>
            <a:r>
              <a:rPr lang="it-IT" i="1" dirty="0">
                <a:latin typeface="Aharoni" panose="02010803020104030203" pitchFamily="2" charset="-79"/>
                <a:cs typeface="Aharoni" panose="02010803020104030203" pitchFamily="2" charset="-79"/>
              </a:rPr>
              <a:t>(c('white','</a:t>
            </a:r>
            <a:r>
              <a:rPr lang="it-IT" i="1" dirty="0" err="1">
                <a:latin typeface="Aharoni" panose="02010803020104030203" pitchFamily="2" charset="-79"/>
                <a:cs typeface="Aharoni" panose="02010803020104030203" pitchFamily="2" charset="-79"/>
              </a:rPr>
              <a:t>yellow</a:t>
            </a:r>
            <a:r>
              <a:rPr lang="it-IT" i="1" dirty="0">
                <a:latin typeface="Aharoni" panose="02010803020104030203" pitchFamily="2" charset="-79"/>
                <a:cs typeface="Aharoni" panose="02010803020104030203" pitchFamily="2" charset="-79"/>
              </a:rPr>
              <a:t>','red'))(100)</a:t>
            </a:r>
          </a:p>
          <a:p>
            <a:endParaRPr lang="it-IT" i="1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it-IT" i="1" dirty="0">
                <a:latin typeface="Aharoni" panose="02010803020104030203" pitchFamily="2" charset="-79"/>
                <a:cs typeface="Aharoni" panose="02010803020104030203" pitchFamily="2" charset="-79"/>
              </a:rPr>
              <a:t>Plot(Perito17class, col=cl)</a:t>
            </a:r>
          </a:p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43526ED-3141-68C4-38E7-7F59D405DE06}"/>
              </a:ext>
            </a:extLst>
          </p:cNvPr>
          <p:cNvSpPr txBox="1"/>
          <p:nvPr/>
        </p:nvSpPr>
        <p:spPr>
          <a:xfrm>
            <a:off x="397963" y="119674"/>
            <a:ext cx="11405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400" dirty="0">
                <a:latin typeface="Aharoni" panose="02010803020104030203" pitchFamily="2" charset="-79"/>
                <a:cs typeface="Aharoni" panose="02010803020104030203" pitchFamily="2" charset="-79"/>
              </a:rPr>
              <a:t>L’obbiettivo è ottenere un plot che distingua l’area ricoperta dal ghiacciaio</a:t>
            </a:r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1B52E0C3-FA6A-DA06-A647-334113288A74}"/>
              </a:ext>
            </a:extLst>
          </p:cNvPr>
          <p:cNvGrpSpPr/>
          <p:nvPr/>
        </p:nvGrpSpPr>
        <p:grpSpPr>
          <a:xfrm>
            <a:off x="3186380" y="2690738"/>
            <a:ext cx="5819235" cy="3823286"/>
            <a:chOff x="3626915" y="2216556"/>
            <a:chExt cx="4715533" cy="2824572"/>
          </a:xfrm>
        </p:grpSpPr>
        <p:pic>
          <p:nvPicPr>
            <p:cNvPr id="24" name="Immagine 23" descr="Immagine che contiene testo, schermata, rosso, mappa&#10;&#10;Descrizione generata automaticamente">
              <a:extLst>
                <a:ext uri="{FF2B5EF4-FFF2-40B4-BE49-F238E27FC236}">
                  <a16:creationId xmlns:a16="http://schemas.microsoft.com/office/drawing/2014/main" id="{8E60F83B-C9B9-8C00-6CD5-BCB75390F2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61" b="20588"/>
            <a:stretch/>
          </p:blipFill>
          <p:spPr>
            <a:xfrm>
              <a:off x="3626915" y="2216556"/>
              <a:ext cx="4715533" cy="2824572"/>
            </a:xfrm>
            <a:prstGeom prst="rect">
              <a:avLst/>
            </a:prstGeom>
          </p:spPr>
        </p:pic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D7F18136-B25D-D6D0-54BD-6BEAF11B5476}"/>
                </a:ext>
              </a:extLst>
            </p:cNvPr>
            <p:cNvSpPr txBox="1"/>
            <p:nvPr/>
          </p:nvSpPr>
          <p:spPr>
            <a:xfrm>
              <a:off x="4385942" y="2296797"/>
              <a:ext cx="222984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dirty="0"/>
                <a:t>Perito_Moreno_17_cl</a:t>
              </a:r>
            </a:p>
          </p:txBody>
        </p:sp>
      </p:grp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6C80557-9C06-8E75-26E2-41782105E957}"/>
              </a:ext>
            </a:extLst>
          </p:cNvPr>
          <p:cNvSpPr txBox="1"/>
          <p:nvPr/>
        </p:nvSpPr>
        <p:spPr>
          <a:xfrm>
            <a:off x="0" y="818585"/>
            <a:ext cx="12191998" cy="24468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1700" i="1" dirty="0">
                <a:latin typeface="Aharoni" panose="02010803020104030203" pitchFamily="2" charset="-79"/>
                <a:cs typeface="Aharoni" panose="02010803020104030203" pitchFamily="2" charset="-79"/>
              </a:rPr>
              <a:t>#  </a:t>
            </a:r>
            <a:r>
              <a:rPr lang="it-IT" sz="1700" dirty="0">
                <a:latin typeface="Aharoni" panose="02010803020104030203" pitchFamily="2" charset="-79"/>
                <a:cs typeface="Aharoni" panose="02010803020104030203" pitchFamily="2" charset="-79"/>
              </a:rPr>
              <a:t>Come prima cosa devo classificare l’immagine in due classi attraverso </a:t>
            </a:r>
            <a:r>
              <a:rPr lang="it-IT" sz="1700" dirty="0" err="1">
                <a:latin typeface="Aharoni" panose="02010803020104030203" pitchFamily="2" charset="-79"/>
                <a:cs typeface="Aharoni" panose="02010803020104030203" pitchFamily="2" charset="-79"/>
              </a:rPr>
              <a:t>getValues</a:t>
            </a:r>
            <a:r>
              <a:rPr lang="it-IT" sz="1700" dirty="0"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</a:p>
          <a:p>
            <a:endParaRPr lang="it-IT" sz="17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it-IT" sz="1700" b="1" i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singlenr1 &lt;- </a:t>
            </a:r>
            <a:r>
              <a:rPr lang="it-IT" sz="1700" b="1" i="1" dirty="0" err="1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getValues</a:t>
            </a:r>
            <a:r>
              <a:rPr lang="it-IT" sz="1700" b="1" i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(Perito17)</a:t>
            </a:r>
          </a:p>
          <a:p>
            <a:endParaRPr lang="it-IT" sz="1700" i="1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it-IT" sz="1700" i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Singlenr1</a:t>
            </a:r>
          </a:p>
          <a:p>
            <a:endParaRPr lang="it-IT" sz="1700" i="1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it-IT" sz="1700" i="1" dirty="0" err="1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View</a:t>
            </a:r>
            <a:r>
              <a:rPr lang="it-IT" sz="1700" i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(singlenr1)</a:t>
            </a:r>
          </a:p>
          <a:p>
            <a:endParaRPr lang="it-IT" sz="1700" i="1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it-IT" sz="1700" i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9392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1" grpId="0" animBg="1"/>
      <p:bldP spid="11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30BCB07E-5F72-7AED-6ECF-F5A602E19326}"/>
              </a:ext>
            </a:extLst>
          </p:cNvPr>
          <p:cNvSpPr txBox="1"/>
          <p:nvPr/>
        </p:nvSpPr>
        <p:spPr>
          <a:xfrm>
            <a:off x="213620" y="755376"/>
            <a:ext cx="6083717" cy="29700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sz="1700" dirty="0">
                <a:latin typeface="Aharoni" panose="02010803020104030203" pitchFamily="2" charset="-79"/>
                <a:cs typeface="Aharoni" panose="02010803020104030203" pitchFamily="2" charset="-79"/>
              </a:rPr>
              <a:t># Ora devo stimare la distribuzione delle diverse classi.</a:t>
            </a:r>
          </a:p>
          <a:p>
            <a:r>
              <a:rPr lang="it-IT" sz="1700" dirty="0">
                <a:latin typeface="Aharoni" panose="02010803020104030203" pitchFamily="2" charset="-79"/>
                <a:cs typeface="Aharoni" panose="02010803020104030203" pitchFamily="2" charset="-79"/>
              </a:rPr>
              <a:t># Ho bisogno del numero totale della cella nell'immagine:</a:t>
            </a:r>
            <a:endParaRPr lang="en-US" sz="17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1700" i="1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1700" i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frequencies1 &lt;- </a:t>
            </a:r>
            <a:r>
              <a:rPr lang="en-US" sz="1700" i="1" dirty="0" err="1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freq</a:t>
            </a:r>
            <a:r>
              <a:rPr lang="en-US" sz="1700" i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(Perito17class)</a:t>
            </a:r>
          </a:p>
          <a:p>
            <a:endParaRPr lang="en-US" sz="1700" dirty="0">
              <a:solidFill>
                <a:schemeClr val="dk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1700" i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Frequencies1  </a:t>
            </a:r>
            <a:r>
              <a:rPr lang="en-US" sz="1700" dirty="0">
                <a:latin typeface="Aharoni" panose="02010803020104030203" pitchFamily="2" charset="-79"/>
                <a:cs typeface="Aharoni" panose="02010803020104030203" pitchFamily="2" charset="-79"/>
              </a:rPr>
              <a:t># </a:t>
            </a:r>
            <a:r>
              <a:rPr lang="en-US" sz="1700" dirty="0" err="1">
                <a:latin typeface="Aharoni" panose="02010803020104030203" pitchFamily="2" charset="-79"/>
                <a:cs typeface="Aharoni" panose="02010803020104030203" pitchFamily="2" charset="-79"/>
              </a:rPr>
              <a:t>distribuzione</a:t>
            </a:r>
            <a:r>
              <a:rPr lang="en-US" sz="17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700" dirty="0" err="1">
                <a:latin typeface="Aharoni" panose="02010803020104030203" pitchFamily="2" charset="-79"/>
                <a:cs typeface="Aharoni" panose="02010803020104030203" pitchFamily="2" charset="-79"/>
              </a:rPr>
              <a:t>dei</a:t>
            </a:r>
            <a:r>
              <a:rPr lang="en-US" sz="1700" dirty="0">
                <a:latin typeface="Aharoni" panose="02010803020104030203" pitchFamily="2" charset="-79"/>
                <a:cs typeface="Aharoni" panose="02010803020104030203" pitchFamily="2" charset="-79"/>
              </a:rPr>
              <a:t> pixel </a:t>
            </a:r>
            <a:r>
              <a:rPr lang="en-US" sz="1700" dirty="0" err="1">
                <a:latin typeface="Aharoni" panose="02010803020104030203" pitchFamily="2" charset="-79"/>
                <a:cs typeface="Aharoni" panose="02010803020104030203" pitchFamily="2" charset="-79"/>
              </a:rPr>
              <a:t>fra</a:t>
            </a:r>
            <a:r>
              <a:rPr lang="en-US" sz="1700" dirty="0">
                <a:latin typeface="Aharoni" panose="02010803020104030203" pitchFamily="2" charset="-79"/>
                <a:cs typeface="Aharoni" panose="02010803020104030203" pitchFamily="2" charset="-79"/>
              </a:rPr>
              <a:t> le due </a:t>
            </a:r>
            <a:r>
              <a:rPr lang="en-US" sz="1700" dirty="0" err="1">
                <a:latin typeface="Aharoni" panose="02010803020104030203" pitchFamily="2" charset="-79"/>
                <a:cs typeface="Aharoni" panose="02010803020104030203" pitchFamily="2" charset="-79"/>
              </a:rPr>
              <a:t>classi</a:t>
            </a:r>
            <a:endParaRPr lang="en-US" sz="17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1700" i="1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1700" i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total1 = </a:t>
            </a:r>
            <a:r>
              <a:rPr lang="en-US" sz="1700" i="1" dirty="0" err="1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ncell</a:t>
            </a:r>
            <a:r>
              <a:rPr lang="en-US" sz="1700" i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(Perito17)  </a:t>
            </a:r>
            <a:r>
              <a:rPr lang="en-US" sz="1700" dirty="0">
                <a:latin typeface="Aharoni" panose="02010803020104030203" pitchFamily="2" charset="-79"/>
                <a:cs typeface="Aharoni" panose="02010803020104030203" pitchFamily="2" charset="-79"/>
              </a:rPr>
              <a:t># </a:t>
            </a:r>
            <a:r>
              <a:rPr lang="en-US" sz="1700" dirty="0" err="1">
                <a:latin typeface="Aharoni" panose="02010803020104030203" pitchFamily="2" charset="-79"/>
                <a:cs typeface="Aharoni" panose="02010803020104030203" pitchFamily="2" charset="-79"/>
              </a:rPr>
              <a:t>numero</a:t>
            </a:r>
            <a:r>
              <a:rPr lang="en-US" sz="17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700" dirty="0" err="1">
                <a:latin typeface="Aharoni" panose="02010803020104030203" pitchFamily="2" charset="-79"/>
                <a:cs typeface="Aharoni" panose="02010803020104030203" pitchFamily="2" charset="-79"/>
              </a:rPr>
              <a:t>totale</a:t>
            </a:r>
            <a:r>
              <a:rPr lang="en-US" sz="1700" dirty="0">
                <a:latin typeface="Aharoni" panose="02010803020104030203" pitchFamily="2" charset="-79"/>
                <a:cs typeface="Aharoni" panose="02010803020104030203" pitchFamily="2" charset="-79"/>
              </a:rPr>
              <a:t> di pixel</a:t>
            </a:r>
          </a:p>
          <a:p>
            <a:endParaRPr lang="en-US" sz="1700" i="1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1700" i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total1</a:t>
            </a:r>
          </a:p>
          <a:p>
            <a:endParaRPr lang="en-US" sz="1700" dirty="0">
              <a:solidFill>
                <a:schemeClr val="dk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EC0594B-7376-F731-045A-D7F40C1BE07B}"/>
              </a:ext>
            </a:extLst>
          </p:cNvPr>
          <p:cNvSpPr txBox="1"/>
          <p:nvPr/>
        </p:nvSpPr>
        <p:spPr>
          <a:xfrm>
            <a:off x="213620" y="71276"/>
            <a:ext cx="11764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800" dirty="0">
                <a:latin typeface="Aharoni" panose="02010803020104030203" pitchFamily="2" charset="-79"/>
                <a:cs typeface="Aharoni" panose="02010803020104030203" pitchFamily="2" charset="-79"/>
              </a:rPr>
              <a:t>Come ottenere la distribuzione percentuale del volume di ghiaccio: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93D5022-B416-799B-212D-528183500BBA}"/>
              </a:ext>
            </a:extLst>
          </p:cNvPr>
          <p:cNvSpPr txBox="1"/>
          <p:nvPr/>
        </p:nvSpPr>
        <p:spPr>
          <a:xfrm>
            <a:off x="213620" y="4173189"/>
            <a:ext cx="6245621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# </a:t>
            </a:r>
            <a:r>
              <a:rPr lang="en-US" sz="1800" dirty="0" err="1">
                <a:solidFill>
                  <a:schemeClr val="dk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Voglio</a:t>
            </a:r>
            <a:r>
              <a:rPr lang="en-US" sz="1800" dirty="0">
                <a:solidFill>
                  <a:schemeClr val="dk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risalire</a:t>
            </a:r>
            <a:r>
              <a:rPr lang="en-US" sz="1800" dirty="0">
                <a:solidFill>
                  <a:schemeClr val="dk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al </a:t>
            </a:r>
            <a:r>
              <a:rPr lang="en-US" sz="1800" dirty="0" err="1">
                <a:solidFill>
                  <a:schemeClr val="dk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valore</a:t>
            </a:r>
            <a:r>
              <a:rPr lang="en-US" sz="1800" dirty="0">
                <a:solidFill>
                  <a:schemeClr val="dk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PERCENTUALE </a:t>
            </a:r>
            <a:r>
              <a:rPr lang="en-US" sz="1800" dirty="0" err="1">
                <a:solidFill>
                  <a:schemeClr val="dk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delle</a:t>
            </a:r>
            <a:r>
              <a:rPr lang="en-US" sz="1800" dirty="0">
                <a:solidFill>
                  <a:schemeClr val="dk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due </a:t>
            </a:r>
            <a:r>
              <a:rPr lang="en-US" sz="1800" dirty="0" err="1">
                <a:solidFill>
                  <a:schemeClr val="dk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classi</a:t>
            </a:r>
            <a:r>
              <a:rPr lang="en-US" sz="1800" dirty="0">
                <a:solidFill>
                  <a:schemeClr val="dk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</a:p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# </a:t>
            </a:r>
            <a:r>
              <a:rPr lang="en-US" dirty="0" err="1">
                <a:latin typeface="Aharoni" panose="02010803020104030203" pitchFamily="2" charset="-79"/>
                <a:cs typeface="Aharoni" panose="02010803020104030203" pitchFamily="2" charset="-79"/>
              </a:rPr>
              <a:t>Approssimazione</a:t>
            </a: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 per </a:t>
            </a:r>
            <a:r>
              <a:rPr lang="en-US" dirty="0" err="1">
                <a:latin typeface="Aharoni" panose="02010803020104030203" pitchFamily="2" charset="-79"/>
                <a:cs typeface="Aharoni" panose="02010803020104030203" pitchFamily="2" charset="-79"/>
              </a:rPr>
              <a:t>eccesso</a:t>
            </a: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  <a:endParaRPr lang="en-US" sz="1800" dirty="0">
              <a:solidFill>
                <a:schemeClr val="dk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1800" dirty="0">
              <a:solidFill>
                <a:schemeClr val="dk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18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percentages1= frequencies1 * 100 / total1</a:t>
            </a:r>
          </a:p>
          <a:p>
            <a:endParaRPr lang="en-US" sz="1800" dirty="0">
              <a:solidFill>
                <a:schemeClr val="dk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1800" i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percentages1</a:t>
            </a:r>
          </a:p>
          <a:p>
            <a:r>
              <a:rPr lang="en-US" sz="1800" dirty="0">
                <a:solidFill>
                  <a:schemeClr val="dk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# percent_substrate17: 42%</a:t>
            </a:r>
          </a:p>
          <a:p>
            <a:r>
              <a:rPr lang="en-US" sz="1800" dirty="0">
                <a:solidFill>
                  <a:schemeClr val="dk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# percent_glacier17: 58%</a:t>
            </a:r>
            <a:endParaRPr lang="it-IT" dirty="0"/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740955D8-A8AA-1B97-8419-CD7B468E2D2C}"/>
              </a:ext>
            </a:extLst>
          </p:cNvPr>
          <p:cNvGrpSpPr/>
          <p:nvPr/>
        </p:nvGrpSpPr>
        <p:grpSpPr>
          <a:xfrm>
            <a:off x="6559826" y="4651191"/>
            <a:ext cx="4506935" cy="1075319"/>
            <a:chOff x="6559826" y="4651191"/>
            <a:chExt cx="4506935" cy="1075319"/>
          </a:xfrm>
        </p:grpSpPr>
        <p:pic>
          <p:nvPicPr>
            <p:cNvPr id="16" name="Immagine 15" descr="Immagine che contiene testo, Carattere, schermata, bianco&#10;&#10;Descrizione generata automaticamente">
              <a:extLst>
                <a:ext uri="{FF2B5EF4-FFF2-40B4-BE49-F238E27FC236}">
                  <a16:creationId xmlns:a16="http://schemas.microsoft.com/office/drawing/2014/main" id="{784262D6-F299-9758-7E73-3906B70A4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2150" y="4651191"/>
              <a:ext cx="3384611" cy="107531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1A957300-567A-5942-01B0-DE97614D6687}"/>
                </a:ext>
              </a:extLst>
            </p:cNvPr>
            <p:cNvCxnSpPr/>
            <p:nvPr/>
          </p:nvCxnSpPr>
          <p:spPr>
            <a:xfrm>
              <a:off x="6559826" y="5247861"/>
              <a:ext cx="103367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81FD9A5D-5748-F983-0B23-1FC87621AF72}"/>
              </a:ext>
            </a:extLst>
          </p:cNvPr>
          <p:cNvGrpSpPr/>
          <p:nvPr/>
        </p:nvGrpSpPr>
        <p:grpSpPr>
          <a:xfrm>
            <a:off x="6459241" y="1698757"/>
            <a:ext cx="5388202" cy="1083281"/>
            <a:chOff x="6459241" y="1698757"/>
            <a:chExt cx="5388202" cy="1083281"/>
          </a:xfrm>
        </p:grpSpPr>
        <p:pic>
          <p:nvPicPr>
            <p:cNvPr id="9" name="Immagine 8" descr="Immagine che contiene testo, Carattere, schermata, linea&#10;&#10;Descrizione generata automaticamente">
              <a:extLst>
                <a:ext uri="{FF2B5EF4-FFF2-40B4-BE49-F238E27FC236}">
                  <a16:creationId xmlns:a16="http://schemas.microsoft.com/office/drawing/2014/main" id="{B1E80FA0-604A-62C5-CFE4-4AA1748CA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2150" y="1698757"/>
              <a:ext cx="4165293" cy="10832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cxnSp>
          <p:nvCxnSpPr>
            <p:cNvPr id="19" name="Connettore 2 18">
              <a:extLst>
                <a:ext uri="{FF2B5EF4-FFF2-40B4-BE49-F238E27FC236}">
                  <a16:creationId xmlns:a16="http://schemas.microsoft.com/office/drawing/2014/main" id="{787C3AA8-9185-FAE9-F6EE-3C2B87411829}"/>
                </a:ext>
              </a:extLst>
            </p:cNvPr>
            <p:cNvCxnSpPr/>
            <p:nvPr/>
          </p:nvCxnSpPr>
          <p:spPr>
            <a:xfrm>
              <a:off x="6459241" y="2296057"/>
              <a:ext cx="103367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6157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4EF952E-FADB-D449-6D84-883C32F8EADA}"/>
              </a:ext>
            </a:extLst>
          </p:cNvPr>
          <p:cNvSpPr txBox="1"/>
          <p:nvPr/>
        </p:nvSpPr>
        <p:spPr>
          <a:xfrm>
            <a:off x="701170" y="-25853"/>
            <a:ext cx="10786607" cy="1860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685800" indent="-6858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5200" kern="1200" dirty="0">
                <a:solidFill>
                  <a:schemeClr val="tx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Lo </a:t>
            </a:r>
            <a:r>
              <a:rPr lang="en-US" sz="5200" kern="1200" dirty="0" err="1">
                <a:solidFill>
                  <a:schemeClr val="tx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stesso</a:t>
            </a:r>
            <a:r>
              <a:rPr lang="en-US" sz="5200" kern="1200" dirty="0">
                <a:solidFill>
                  <a:schemeClr val="tx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 </a:t>
            </a:r>
            <a:r>
              <a:rPr lang="en-US" sz="5200" kern="1200" dirty="0" err="1">
                <a:solidFill>
                  <a:schemeClr val="tx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procedimento</a:t>
            </a:r>
            <a:r>
              <a:rPr lang="en-US" sz="5200" kern="1200" dirty="0">
                <a:solidFill>
                  <a:schemeClr val="tx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 è </a:t>
            </a:r>
            <a:r>
              <a:rPr lang="en-US" sz="5200" kern="1200" dirty="0" err="1">
                <a:solidFill>
                  <a:schemeClr val="tx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stato</a:t>
            </a:r>
            <a:r>
              <a:rPr lang="en-US" sz="5200" kern="1200" dirty="0">
                <a:solidFill>
                  <a:schemeClr val="tx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 </a:t>
            </a:r>
            <a:r>
              <a:rPr lang="en-US" sz="5200" kern="1200" dirty="0" err="1">
                <a:solidFill>
                  <a:schemeClr val="tx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utilizzato</a:t>
            </a:r>
            <a:r>
              <a:rPr lang="en-US" sz="5200" kern="1200" dirty="0">
                <a:solidFill>
                  <a:schemeClr val="tx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 per </a:t>
            </a:r>
            <a:r>
              <a:rPr lang="en-US" sz="5200" kern="1200" dirty="0" err="1">
                <a:solidFill>
                  <a:schemeClr val="tx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l’immagine</a:t>
            </a:r>
            <a:r>
              <a:rPr lang="en-US" sz="5200" kern="1200" dirty="0">
                <a:solidFill>
                  <a:schemeClr val="tx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 del </a:t>
            </a:r>
            <a:r>
              <a:rPr lang="en-US" sz="5800" kern="1200" dirty="0">
                <a:solidFill>
                  <a:schemeClr val="tx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2023</a:t>
            </a:r>
            <a:r>
              <a:rPr lang="en-US" sz="5200" kern="1200" dirty="0">
                <a:solidFill>
                  <a:schemeClr val="tx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:</a:t>
            </a:r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0DA076A8-449C-E652-D675-1392B4AC1004}"/>
              </a:ext>
            </a:extLst>
          </p:cNvPr>
          <p:cNvGrpSpPr/>
          <p:nvPr/>
        </p:nvGrpSpPr>
        <p:grpSpPr>
          <a:xfrm>
            <a:off x="1180155" y="2365285"/>
            <a:ext cx="9831691" cy="3972431"/>
            <a:chOff x="1180155" y="2365285"/>
            <a:chExt cx="9831691" cy="3972431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C8843D5C-87DD-27A1-43E4-9AC6A9E66751}"/>
                </a:ext>
              </a:extLst>
            </p:cNvPr>
            <p:cNvGrpSpPr/>
            <p:nvPr/>
          </p:nvGrpSpPr>
          <p:grpSpPr>
            <a:xfrm>
              <a:off x="1180155" y="2398960"/>
              <a:ext cx="3830421" cy="3938756"/>
              <a:chOff x="1422145" y="1004549"/>
              <a:chExt cx="4715533" cy="4848902"/>
            </a:xfrm>
          </p:grpSpPr>
          <p:pic>
            <p:nvPicPr>
              <p:cNvPr id="7" name="Immagine 6" descr="Immagine che contiene testo, schermata, rosso, mappa&#10;&#10;Descrizione generata automaticamente">
                <a:extLst>
                  <a:ext uri="{FF2B5EF4-FFF2-40B4-BE49-F238E27FC236}">
                    <a16:creationId xmlns:a16="http://schemas.microsoft.com/office/drawing/2014/main" id="{8E5D6469-D8DA-3D09-A14F-EB842AA0B2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2145" y="1004549"/>
                <a:ext cx="4715533" cy="4848902"/>
              </a:xfrm>
              <a:prstGeom prst="rect">
                <a:avLst/>
              </a:prstGeom>
            </p:spPr>
          </p:pic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8339B265-4154-4589-C8CD-32B3FE435C61}"/>
                  </a:ext>
                </a:extLst>
              </p:cNvPr>
              <p:cNvSpPr txBox="1"/>
              <p:nvPr/>
            </p:nvSpPr>
            <p:spPr>
              <a:xfrm>
                <a:off x="1685677" y="1439187"/>
                <a:ext cx="3156665" cy="4616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defTabSz="740664">
                  <a:spcAft>
                    <a:spcPts val="600"/>
                  </a:spcAft>
                </a:pPr>
                <a:r>
                  <a:rPr lang="it-IT" sz="1944" kern="1200" dirty="0">
                    <a:solidFill>
                      <a:schemeClr val="dk1"/>
                    </a:solidFill>
                    <a:latin typeface="Aharoni" panose="02010803020104030203" pitchFamily="2" charset="-79"/>
                    <a:ea typeface="+mn-ea"/>
                    <a:cs typeface="Aharoni" panose="02010803020104030203" pitchFamily="2" charset="-79"/>
                  </a:rPr>
                  <a:t>Perito_Moreno_17_cl</a:t>
                </a:r>
                <a:endParaRPr lang="it-IT" sz="2400" dirty="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BD8A0154-DAB5-629C-B453-F6ACD5E9113A}"/>
                </a:ext>
              </a:extLst>
            </p:cNvPr>
            <p:cNvGrpSpPr/>
            <p:nvPr/>
          </p:nvGrpSpPr>
          <p:grpSpPr>
            <a:xfrm>
              <a:off x="7181425" y="2365285"/>
              <a:ext cx="3830421" cy="3938756"/>
              <a:chOff x="7109587" y="1004549"/>
              <a:chExt cx="4715533" cy="4848902"/>
            </a:xfrm>
          </p:grpSpPr>
          <p:pic>
            <p:nvPicPr>
              <p:cNvPr id="9" name="Immagine 8" descr="Immagine che contiene testo, schermata, rosso&#10;&#10;Descrizione generata automaticamente">
                <a:extLst>
                  <a:ext uri="{FF2B5EF4-FFF2-40B4-BE49-F238E27FC236}">
                    <a16:creationId xmlns:a16="http://schemas.microsoft.com/office/drawing/2014/main" id="{422BB42D-1F13-2B26-F476-F623B14E7E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09587" y="1004549"/>
                <a:ext cx="4715533" cy="4848902"/>
              </a:xfrm>
              <a:prstGeom prst="rect">
                <a:avLst/>
              </a:prstGeom>
            </p:spPr>
          </p:pic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FEC6E9BA-C006-1A6C-993C-E583221622E5}"/>
                  </a:ext>
                </a:extLst>
              </p:cNvPr>
              <p:cNvSpPr txBox="1"/>
              <p:nvPr/>
            </p:nvSpPr>
            <p:spPr>
              <a:xfrm>
                <a:off x="7349656" y="1439187"/>
                <a:ext cx="3156666" cy="4616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defTabSz="740664">
                  <a:spcAft>
                    <a:spcPts val="600"/>
                  </a:spcAft>
                </a:pPr>
                <a:r>
                  <a:rPr lang="it-IT" sz="1944" kern="1200" dirty="0">
                    <a:solidFill>
                      <a:schemeClr val="dk1"/>
                    </a:solidFill>
                    <a:latin typeface="Aharoni" panose="02010803020104030203" pitchFamily="2" charset="-79"/>
                    <a:ea typeface="+mn-ea"/>
                    <a:cs typeface="Aharoni" panose="02010803020104030203" pitchFamily="2" charset="-79"/>
                  </a:rPr>
                  <a:t>Perito_Moreno_23_cl</a:t>
                </a:r>
                <a:endParaRPr lang="it-IT" sz="2400" dirty="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16F373F-EB25-B8BF-744F-92BE2F7EF7F6}"/>
              </a:ext>
            </a:extLst>
          </p:cNvPr>
          <p:cNvSpPr txBox="1"/>
          <p:nvPr/>
        </p:nvSpPr>
        <p:spPr>
          <a:xfrm>
            <a:off x="3673219" y="1787688"/>
            <a:ext cx="4766048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# </a:t>
            </a:r>
            <a:r>
              <a:rPr lang="en-US" dirty="0" err="1">
                <a:latin typeface="Aharoni" panose="02010803020104030203" pitchFamily="2" charset="-79"/>
                <a:cs typeface="Aharoni" panose="02010803020104030203" pitchFamily="2" charset="-79"/>
              </a:rPr>
              <a:t>Multiframe</a:t>
            </a: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</a:p>
          <a:p>
            <a:r>
              <a:rPr lang="en-US" i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par(</a:t>
            </a:r>
            <a:r>
              <a:rPr lang="en-US" i="1" dirty="0" err="1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mfrow</a:t>
            </a:r>
            <a:r>
              <a:rPr lang="en-US" i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=c(1,2))</a:t>
            </a:r>
          </a:p>
          <a:p>
            <a:r>
              <a:rPr lang="en-US" i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plot(Perito17class, col=cl, main="Year 2017")</a:t>
            </a:r>
          </a:p>
          <a:p>
            <a:r>
              <a:rPr lang="en-US" i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plot(Perito23class, col=cl, main="Year 2023")</a:t>
            </a:r>
          </a:p>
          <a:p>
            <a:endParaRPr lang="it-IT" dirty="0"/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2173BCB3-C7A9-0EEF-D94E-ACD5110B27E3}"/>
              </a:ext>
            </a:extLst>
          </p:cNvPr>
          <p:cNvCxnSpPr/>
          <p:nvPr/>
        </p:nvCxnSpPr>
        <p:spPr>
          <a:xfrm>
            <a:off x="6056243" y="3335572"/>
            <a:ext cx="0" cy="6042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8D9DF161-C17A-8CF7-D8A9-0A3FF264B666}"/>
              </a:ext>
            </a:extLst>
          </p:cNvPr>
          <p:cNvGrpSpPr/>
          <p:nvPr/>
        </p:nvGrpSpPr>
        <p:grpSpPr>
          <a:xfrm>
            <a:off x="2686758" y="4017400"/>
            <a:ext cx="6738970" cy="2594657"/>
            <a:chOff x="2726515" y="4017400"/>
            <a:chExt cx="6738970" cy="2594657"/>
          </a:xfrm>
        </p:grpSpPr>
        <p:pic>
          <p:nvPicPr>
            <p:cNvPr id="20" name="Immagine 19" descr="Immagine che contiene testo, mappa, schermata, rosso&#10;&#10;Descrizione generata automaticamente">
              <a:extLst>
                <a:ext uri="{FF2B5EF4-FFF2-40B4-BE49-F238E27FC236}">
                  <a16:creationId xmlns:a16="http://schemas.microsoft.com/office/drawing/2014/main" id="{8AD9E8E7-6012-71AC-C705-2B67ADD9B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6515" y="4017400"/>
              <a:ext cx="6738970" cy="259465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8C1BFB03-7C1B-D34B-51DF-DE3DB0CE3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26515" y="4181488"/>
              <a:ext cx="2545200" cy="503256"/>
            </a:xfrm>
            <a:prstGeom prst="rect">
              <a:avLst/>
            </a:prstGeom>
          </p:spPr>
        </p:pic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EC415FA6-1ADF-1E04-E489-6FB4BFA181E2}"/>
                </a:ext>
              </a:extLst>
            </p:cNvPr>
            <p:cNvSpPr txBox="1"/>
            <p:nvPr/>
          </p:nvSpPr>
          <p:spPr>
            <a:xfrm>
              <a:off x="6185406" y="4242294"/>
              <a:ext cx="2473104" cy="3816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defTabSz="740664">
                <a:spcAft>
                  <a:spcPts val="600"/>
                </a:spcAft>
              </a:pPr>
              <a:r>
                <a:rPr lang="it-IT" sz="1880" kern="1200" dirty="0">
                  <a:solidFill>
                    <a:schemeClr val="dk1"/>
                  </a:solidFill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Perito_Moreno_23_cl</a:t>
              </a:r>
              <a:endParaRPr lang="it-IT" sz="188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2748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18894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466</Words>
  <Application>Microsoft Office PowerPoint</Application>
  <PresentationFormat>Widescreen</PresentationFormat>
  <Paragraphs>76</Paragraphs>
  <Slides>9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6" baseType="lpstr">
      <vt:lpstr>Meiryo</vt:lpstr>
      <vt:lpstr>Aharoni</vt:lpstr>
      <vt:lpstr>Arial</vt:lpstr>
      <vt:lpstr>Calibri</vt:lpstr>
      <vt:lpstr>Calibri Light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Corrado Dalla</dc:creator>
  <cp:lastModifiedBy>Corrado Dalla</cp:lastModifiedBy>
  <cp:revision>5</cp:revision>
  <dcterms:created xsi:type="dcterms:W3CDTF">2024-02-06T14:47:29Z</dcterms:created>
  <dcterms:modified xsi:type="dcterms:W3CDTF">2024-02-08T13:23:33Z</dcterms:modified>
</cp:coreProperties>
</file>